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1"/>
  </p:notesMasterIdLst>
  <p:sldIdLst>
    <p:sldId id="420"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17" r:id="rId30"/>
    <p:sldId id="418" r:id="rId31"/>
    <p:sldId id="412" r:id="rId32"/>
    <p:sldId id="410" r:id="rId33"/>
    <p:sldId id="396" r:id="rId34"/>
    <p:sldId id="399" r:id="rId35"/>
    <p:sldId id="414" r:id="rId36"/>
    <p:sldId id="415" r:id="rId37"/>
    <p:sldId id="278" r:id="rId38"/>
    <p:sldId id="371" r:id="rId39"/>
    <p:sldId id="413" r:id="rId4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11" autoAdjust="0"/>
  </p:normalViewPr>
  <p:slideViewPr>
    <p:cSldViewPr snapToGrid="0" snapToObjects="1">
      <p:cViewPr varScale="1">
        <p:scale>
          <a:sx n="115" d="100"/>
          <a:sy n="115" d="100"/>
        </p:scale>
        <p:origin x="-728"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r>
              <a:rPr lang="en-US" sz="1200" dirty="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 such as ‘</a:t>
            </a:r>
            <a:r>
              <a:rPr lang="en-US" sz="1200" dirty="0" err="1">
                <a:solidFill>
                  <a:schemeClr val="dk1"/>
                </a:solidFill>
                <a:latin typeface="Verdana"/>
                <a:ea typeface="Verdana"/>
                <a:cs typeface="Verdana"/>
                <a:sym typeface="Verdana"/>
              </a:rPr>
              <a:t>Microservies</a:t>
            </a:r>
            <a:r>
              <a:rPr lang="en-US" sz="1200" dirty="0">
                <a:solidFill>
                  <a:schemeClr val="dk1"/>
                </a:solidFill>
                <a:latin typeface="Verdana"/>
                <a:ea typeface="Verdana"/>
                <a:cs typeface="Verdana"/>
                <a:sym typeface="Verdana"/>
              </a:rPr>
              <a:t>’.</a:t>
            </a:r>
          </a:p>
          <a:p>
            <a:pPr>
              <a:spcBef>
                <a:spcPts val="1199"/>
              </a:spcBef>
              <a:buClr>
                <a:schemeClr val="dk1"/>
              </a:buClr>
              <a:buSzPct val="25000"/>
            </a:pPr>
            <a:endParaRPr lang="en-US" sz="1200" dirty="0">
              <a:solidFill>
                <a:schemeClr val="dk1"/>
              </a:solidFill>
              <a:latin typeface="Verdana"/>
              <a:ea typeface="Verdana"/>
              <a:cs typeface="Verdana"/>
              <a:sym typeface="Verdana"/>
            </a:endParaRPr>
          </a:p>
          <a:p>
            <a:pPr defTabSz="905713">
              <a:spcBef>
                <a:spcPts val="1199"/>
              </a:spcBef>
              <a:buClr>
                <a:schemeClr val="dk1"/>
              </a:buClr>
              <a:buSzPct val="25000"/>
              <a:defRPr/>
            </a:pPr>
            <a:r>
              <a:rPr lang="en-US" sz="1200" dirty="0">
                <a:solidFill>
                  <a:schemeClr val="dk1"/>
                </a:solidFill>
                <a:latin typeface="Verdana"/>
                <a:ea typeface="Verdana"/>
                <a:cs typeface="Verdana"/>
                <a:sym typeface="Verdana"/>
              </a:rPr>
              <a:t>I want to talk to you about cloud native applications, and bringing </a:t>
            </a:r>
            <a:r>
              <a:rPr lang="en-US" sz="1200" dirty="0" err="1">
                <a:solidFill>
                  <a:schemeClr val="dk1"/>
                </a:solidFill>
                <a:latin typeface="Verdana"/>
                <a:ea typeface="Verdana"/>
                <a:cs typeface="Verdana"/>
                <a:sym typeface="Verdana"/>
              </a:rPr>
              <a:t>microservice</a:t>
            </a:r>
            <a:r>
              <a:rPr lang="en-US" sz="1200" dirty="0">
                <a:solidFill>
                  <a:schemeClr val="dk1"/>
                </a:solidFill>
                <a:latin typeface="Verdana"/>
                <a:ea typeface="Verdana"/>
                <a:cs typeface="Verdana"/>
                <a:sym typeface="Verdana"/>
              </a:rPr>
              <a:t> architectures into production in the enterprise.</a:t>
            </a:r>
          </a:p>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80841590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0.jpe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Enterprise</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Spring 2016</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212788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Inverse Conway Maneuver</a:t>
            </a:r>
            <a:r>
              <a:rPr lang="en-US" sz="3200" dirty="0" smtClean="0">
                <a:solidFill>
                  <a:srgbClr val="33928A"/>
                </a:solidFill>
              </a:rPr>
              <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12-Factor Applications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a:t>
            </a:r>
            <a:r>
              <a:rPr lang="en-US" sz="3200" dirty="0" smtClean="0">
                <a:solidFill>
                  <a:srgbClr val="2C95DD"/>
                </a:solidFill>
              </a:rPr>
              <a:t>: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a:t>
            </a:r>
            <a:r>
              <a:rPr lang="en-US" sz="3200" u="sng" dirty="0" smtClean="0">
                <a:solidFill>
                  <a:srgbClr val="2C95DD"/>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err="1" smtClean="0">
                <a:solidFill>
                  <a:srgbClr val="2C95DD"/>
                </a:solidFill>
              </a:rPr>
              <a:t>Microservice</a:t>
            </a:r>
            <a:r>
              <a:rPr lang="en-US" sz="3200" dirty="0" smtClean="0">
                <a:solidFill>
                  <a:srgbClr val="2C95DD"/>
                </a:solidFill>
              </a:rPr>
              <a:t> Architecture</a:t>
            </a:r>
            <a:endParaRPr sz="3200" dirty="0">
              <a:solidFill>
                <a:srgbClr val="008881"/>
              </a:solidFill>
              <a:uFill>
                <a:solidFill>
                  <a:srgbClr val="008881"/>
                </a:solidFill>
              </a:uFill>
            </a:endParaRP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2C95DD"/>
                </a:solidFill>
              </a:rPr>
              <a:t>A Familiar </a:t>
            </a:r>
            <a:r>
              <a:rPr lang="en-US" sz="3200" dirty="0" err="1" smtClean="0">
                <a:solidFill>
                  <a:srgbClr val="2C95DD"/>
                </a:solidFill>
              </a:rPr>
              <a:t>Microservice</a:t>
            </a:r>
            <a:r>
              <a:rPr lang="en-US" sz="3200" dirty="0" smtClean="0">
                <a:solidFill>
                  <a:srgbClr val="2C95DD"/>
                </a:solid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a:r>
              <a:rPr lang="en-US" sz="3200" dirty="0" smtClean="0">
                <a:solidFill>
                  <a:srgbClr val="2C95DD"/>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Anatomy of a Cloud Native Platform</a:t>
            </a:r>
            <a:endParaRPr lang="en-US" sz="3200" dirty="0" smtClean="0">
              <a:solidFill>
                <a:schemeClr val="accent1"/>
              </a:solidFill>
            </a:endParaRP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959179" y="3152954"/>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pic>
        <p:nvPicPr>
          <p:cNvPr id="36" name="Picture 35"/>
          <p:cNvPicPr>
            <a:picLocks noChangeAspect="1"/>
          </p:cNvPicPr>
          <p:nvPr/>
        </p:nvPicPr>
        <p:blipFill>
          <a:blip r:embed="rId13"/>
          <a:stretch>
            <a:fillRect/>
          </a:stretch>
        </p:blipFill>
        <p:spPr>
          <a:xfrm>
            <a:off x="7567291" y="3491055"/>
            <a:ext cx="391888" cy="450187"/>
          </a:xfrm>
          <a:prstGeom prst="rect">
            <a:avLst/>
          </a:prstGeom>
        </p:spPr>
      </p:pic>
      <p:sp>
        <p:nvSpPr>
          <p:cNvPr id="37" name="TextBox 36"/>
          <p:cNvSpPr txBox="1"/>
          <p:nvPr/>
        </p:nvSpPr>
        <p:spPr>
          <a:xfrm>
            <a:off x="7817663" y="3624754"/>
            <a:ext cx="599493" cy="276999"/>
          </a:xfrm>
          <a:prstGeom prst="rect">
            <a:avLst/>
          </a:prstGeom>
          <a:noFill/>
        </p:spPr>
        <p:txBody>
          <a:bodyPr wrap="none" rtlCol="0">
            <a:spAutoFit/>
          </a:bodyPr>
          <a:lstStyle/>
          <a:p>
            <a:pPr algn="ctr"/>
            <a:r>
              <a:rPr lang="en-US" sz="1200" dirty="0" smtClean="0">
                <a:solidFill>
                  <a:schemeClr val="bg1">
                    <a:lumMod val="85000"/>
                  </a:schemeClr>
                </a:solidFill>
              </a:rPr>
              <a:t>Azure</a:t>
            </a:r>
          </a:p>
        </p:txBody>
      </p:sp>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dirty="0">
              <a:solidFill>
                <a:schemeClr val="bg1"/>
              </a:solidFill>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rgbClr val="2C95DD"/>
                </a:solidFill>
              </a:rPr>
              <a:t>Application Framework</a:t>
            </a:r>
            <a:endParaRPr lang="en-US" sz="3200" dirty="0">
              <a:solidFill>
                <a:schemeClr val="accent1"/>
              </a:solidFill>
            </a:endParaRP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a:t>
            </a:r>
            <a:r>
              <a:rPr lang="en-US" sz="1200" dirty="0" smtClean="0">
                <a:solidFill>
                  <a:schemeClr val="accent4"/>
                </a:solidFill>
              </a:rPr>
              <a:t>Spring</a:t>
            </a:r>
            <a:r>
              <a:rPr lang="en-US" sz="1200" dirty="0" smtClean="0">
                <a:solidFill>
                  <a:schemeClr val="bg1"/>
                </a:solidFill>
              </a:rPr>
              <a:t> and we hire the main committers for </a:t>
            </a:r>
            <a:r>
              <a:rPr lang="en-US" sz="1200" dirty="0" smtClean="0">
                <a:solidFill>
                  <a:schemeClr val="accent3"/>
                </a:solidFill>
              </a:rPr>
              <a:t>Spring Boot </a:t>
            </a:r>
            <a:r>
              <a:rPr lang="en-US" sz="1200" dirty="0" smtClean="0">
                <a:solidFill>
                  <a:schemeClr val="bg1"/>
                </a:solidFill>
              </a:rPr>
              <a:t>and </a:t>
            </a:r>
            <a:r>
              <a:rPr lang="en-US" sz="1200" dirty="0" smtClean="0">
                <a:solidFill>
                  <a:schemeClr val="accent5">
                    <a:lumMod val="60000"/>
                    <a:lumOff val="40000"/>
                  </a:schemeClr>
                </a:solidFill>
              </a:rPr>
              <a:t>Spring Cloud</a:t>
            </a:r>
            <a:r>
              <a:rPr lang="en-US" sz="1200" dirty="0" smtClean="0">
                <a:solidFill>
                  <a:schemeClr val="bg1"/>
                </a:solidFill>
              </a:rPr>
              <a:t>. We can bring these resources to bear to help significantly accelerate a customer’s journey to becoming a Cloud Native enterprise  </a:t>
            </a:r>
            <a:endParaRPr lang="en-US" sz="1200" dirty="0">
              <a:solidFill>
                <a:schemeClr val="bg1"/>
              </a:solidFill>
            </a:endParaRPr>
          </a:p>
        </p:txBody>
      </p:sp>
      <p:pic>
        <p:nvPicPr>
          <p:cNvPr id="10" name="Picture 2" descr="http://photos4.meetupstatic.com/photos/event/7/8/f/c/global_24999097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2881" y="2879617"/>
            <a:ext cx="919436" cy="919436"/>
          </a:xfrm>
          <a:prstGeom prst="roundRect">
            <a:avLst>
              <a:gd name="adj" fmla="val 22615"/>
            </a:avLst>
          </a:prstGeom>
          <a:solidFill>
            <a:srgbClr val="FFFFFF">
              <a:shade val="85000"/>
            </a:srgbClr>
          </a:solidFill>
          <a:ln>
            <a:noFill/>
          </a:ln>
          <a:effectLst/>
          <a:extLst/>
        </p:spPr>
      </p:pic>
      <p:sp>
        <p:nvSpPr>
          <p:cNvPr id="2" name="TextBox 1"/>
          <p:cNvSpPr txBox="1"/>
          <p:nvPr/>
        </p:nvSpPr>
        <p:spPr>
          <a:xfrm>
            <a:off x="1194053" y="1045774"/>
            <a:ext cx="1020371" cy="461665"/>
          </a:xfrm>
          <a:prstGeom prst="rect">
            <a:avLst/>
          </a:prstGeom>
          <a:noFill/>
        </p:spPr>
        <p:txBody>
          <a:bodyPr wrap="square" rtlCol="0">
            <a:spAutoFit/>
          </a:bodyPr>
          <a:lstStyle/>
          <a:p>
            <a:r>
              <a:rPr lang="en-US" sz="2400" dirty="0">
                <a:solidFill>
                  <a:schemeClr val="bg1"/>
                </a:solidFill>
                <a:latin typeface="Calibri"/>
                <a:cs typeface="Calibri"/>
              </a:rPr>
              <a:t>Spring</a:t>
            </a:r>
            <a:endParaRPr lang="en-US" sz="2400" dirty="0"/>
          </a:p>
        </p:txBody>
      </p:sp>
      <p:sp>
        <p:nvSpPr>
          <p:cNvPr id="13" name="TextBox 12"/>
          <p:cNvSpPr txBox="1"/>
          <p:nvPr/>
        </p:nvSpPr>
        <p:spPr>
          <a:xfrm>
            <a:off x="3452327" y="1045774"/>
            <a:ext cx="1638678" cy="461665"/>
          </a:xfrm>
          <a:prstGeom prst="rect">
            <a:avLst/>
          </a:prstGeom>
          <a:noFill/>
        </p:spPr>
        <p:txBody>
          <a:bodyPr wrap="square" rtlCol="0">
            <a:spAutoFit/>
          </a:bodyPr>
          <a:lstStyle/>
          <a:p>
            <a:r>
              <a:rPr lang="en-US" sz="2400" dirty="0" smtClean="0">
                <a:solidFill>
                  <a:schemeClr val="bg1"/>
                </a:solidFill>
                <a:latin typeface="Calibri"/>
                <a:cs typeface="Calibri"/>
              </a:rPr>
              <a:t>Spring Boot</a:t>
            </a:r>
            <a:endParaRPr lang="en-US" sz="2400" dirty="0"/>
          </a:p>
        </p:txBody>
      </p:sp>
      <p:sp>
        <p:nvSpPr>
          <p:cNvPr id="17" name="TextBox 16"/>
          <p:cNvSpPr txBox="1"/>
          <p:nvPr/>
        </p:nvSpPr>
        <p:spPr>
          <a:xfrm>
            <a:off x="6068254" y="1045774"/>
            <a:ext cx="1911934" cy="461665"/>
          </a:xfrm>
          <a:prstGeom prst="rect">
            <a:avLst/>
          </a:prstGeom>
          <a:noFill/>
        </p:spPr>
        <p:txBody>
          <a:bodyPr wrap="square" rtlCol="0">
            <a:spAutoFit/>
          </a:bodyPr>
          <a:lstStyle/>
          <a:p>
            <a:r>
              <a:rPr lang="en-US" sz="2400" dirty="0" smtClean="0">
                <a:solidFill>
                  <a:schemeClr val="bg1"/>
                </a:solidFill>
                <a:latin typeface="Calibri"/>
                <a:cs typeface="Calibri"/>
              </a:rPr>
              <a:t>Spring Cloud</a:t>
            </a:r>
            <a:endParaRPr lang="en-US" sz="2400" dirty="0"/>
          </a:p>
        </p:txBody>
      </p:sp>
      <p:sp>
        <p:nvSpPr>
          <p:cNvPr id="3" name="TextBox 2"/>
          <p:cNvSpPr txBox="1"/>
          <p:nvPr/>
        </p:nvSpPr>
        <p:spPr>
          <a:xfrm>
            <a:off x="597026" y="1823494"/>
            <a:ext cx="2304276" cy="1569660"/>
          </a:xfrm>
          <a:prstGeom prst="rect">
            <a:avLst/>
          </a:prstGeom>
          <a:noFill/>
        </p:spPr>
        <p:txBody>
          <a:bodyPr wrap="square" rtlCol="0">
            <a:spAutoFit/>
          </a:bodyPr>
          <a:lstStyle/>
          <a:p>
            <a:r>
              <a:rPr lang="en-US" sz="1600" dirty="0">
                <a:solidFill>
                  <a:schemeClr val="tx2">
                    <a:lumMod val="95000"/>
                    <a:lumOff val="5000"/>
                  </a:schemeClr>
                </a:solidFill>
              </a:rPr>
              <a:t>#1 Enterprise Java App Framework</a:t>
            </a:r>
          </a:p>
          <a:p>
            <a:endParaRPr lang="en-US" sz="1600" dirty="0">
              <a:solidFill>
                <a:schemeClr val="tx2">
                  <a:lumMod val="95000"/>
                  <a:lumOff val="5000"/>
                </a:schemeClr>
              </a:solidFill>
            </a:endParaRPr>
          </a:p>
          <a:p>
            <a:r>
              <a:rPr lang="en-US" sz="1600" dirty="0">
                <a:solidFill>
                  <a:schemeClr val="tx2">
                    <a:lumMod val="95000"/>
                    <a:lumOff val="5000"/>
                  </a:schemeClr>
                </a:solidFill>
              </a:rPr>
              <a:t>Netflix</a:t>
            </a:r>
          </a:p>
          <a:p>
            <a:endParaRPr lang="en-US" sz="1600" dirty="0">
              <a:solidFill>
                <a:schemeClr val="tx2">
                  <a:lumMod val="95000"/>
                  <a:lumOff val="5000"/>
                </a:schemeClr>
              </a:solidFill>
            </a:endParaRPr>
          </a:p>
          <a:p>
            <a:r>
              <a:rPr lang="en-US" sz="1600" dirty="0">
                <a:solidFill>
                  <a:schemeClr val="tx2">
                    <a:lumMod val="95000"/>
                    <a:lumOff val="5000"/>
                  </a:schemeClr>
                </a:solidFill>
              </a:rPr>
              <a:t>Open </a:t>
            </a:r>
            <a:r>
              <a:rPr lang="en-US" sz="1600" dirty="0" smtClean="0">
                <a:solidFill>
                  <a:schemeClr val="tx2">
                    <a:lumMod val="95000"/>
                    <a:lumOff val="5000"/>
                  </a:schemeClr>
                </a:solidFill>
              </a:rPr>
              <a:t>Source</a:t>
            </a:r>
            <a:endParaRPr lang="en-US" sz="1600" dirty="0">
              <a:solidFill>
                <a:schemeClr val="tx2">
                  <a:lumMod val="95000"/>
                  <a:lumOff val="5000"/>
                </a:schemeClr>
              </a:solidFill>
            </a:endParaRPr>
          </a:p>
        </p:txBody>
      </p:sp>
      <p:sp>
        <p:nvSpPr>
          <p:cNvPr id="18" name="TextBox 17"/>
          <p:cNvSpPr txBox="1"/>
          <p:nvPr/>
        </p:nvSpPr>
        <p:spPr>
          <a:xfrm>
            <a:off x="3225448" y="1965483"/>
            <a:ext cx="2304276" cy="1323439"/>
          </a:xfrm>
          <a:prstGeom prst="rect">
            <a:avLst/>
          </a:prstGeom>
          <a:noFill/>
        </p:spPr>
        <p:txBody>
          <a:bodyPr wrap="square" rtlCol="0">
            <a:spAutoFit/>
          </a:bodyPr>
          <a:lstStyle/>
          <a:p>
            <a:r>
              <a:rPr lang="en-US" sz="1600" dirty="0" smtClean="0">
                <a:solidFill>
                  <a:schemeClr val="tx2">
                    <a:lumMod val="95000"/>
                    <a:lumOff val="5000"/>
                  </a:schemeClr>
                </a:solidFill>
              </a:rPr>
              <a:t>Quick Start</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Little to no </a:t>
            </a:r>
            <a:r>
              <a:rPr lang="en-US" sz="1600" dirty="0" err="1" smtClean="0">
                <a:solidFill>
                  <a:schemeClr val="tx2">
                    <a:lumMod val="95000"/>
                    <a:lumOff val="5000"/>
                  </a:schemeClr>
                </a:solidFill>
              </a:rPr>
              <a:t>Config</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Opinionated View</a:t>
            </a:r>
            <a:endParaRPr lang="en-US" sz="1600" dirty="0">
              <a:solidFill>
                <a:schemeClr val="tx2">
                  <a:lumMod val="95000"/>
                  <a:lumOff val="5000"/>
                </a:schemeClr>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Companies want to be </a:t>
            </a:r>
            <a:r>
              <a:rPr lang="en-US" sz="3200" b="1" dirty="0" smtClean="0">
                <a:solidFill>
                  <a:srgbClr val="2C95DD"/>
                </a:solidFill>
              </a:rPr>
              <a:t>fast</a:t>
            </a:r>
            <a:r>
              <a:rPr lang="en-US" sz="3200" dirty="0" smtClean="0">
                <a:solidFill>
                  <a:srgbClr val="2C95DD"/>
                </a:solid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Spring Cloud Services Suite</a:t>
            </a:r>
            <a:endParaRPr lang="en-US" sz="3200" dirty="0" smtClean="0">
              <a:solidFill>
                <a:schemeClr val="accent1"/>
              </a:solidFill>
            </a:endParaRPr>
          </a:p>
        </p:txBody>
      </p:sp>
      <p:grpSp>
        <p:nvGrpSpPr>
          <p:cNvPr id="17" name="Group 16"/>
          <p:cNvGrpSpPr/>
          <p:nvPr/>
        </p:nvGrpSpPr>
        <p:grpSpPr>
          <a:xfrm>
            <a:off x="262367" y="1872926"/>
            <a:ext cx="1252763" cy="1757108"/>
            <a:chOff x="315553" y="1766452"/>
            <a:chExt cx="1252763" cy="1757108"/>
          </a:xfrm>
        </p:grpSpPr>
        <p:sp>
          <p:nvSpPr>
            <p:cNvPr id="20"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nvGrpSpPr>
          <p:cNvPr id="23" name="Group 22"/>
          <p:cNvGrpSpPr/>
          <p:nvPr/>
        </p:nvGrpSpPr>
        <p:grpSpPr>
          <a:xfrm>
            <a:off x="1985444" y="1020415"/>
            <a:ext cx="6742779" cy="883798"/>
            <a:chOff x="2038630" y="913941"/>
            <a:chExt cx="6742779" cy="883798"/>
          </a:xfrm>
        </p:grpSpPr>
        <p:grpSp>
          <p:nvGrpSpPr>
            <p:cNvPr id="24" name="Group 663"/>
            <p:cNvGrpSpPr/>
            <p:nvPr/>
          </p:nvGrpSpPr>
          <p:grpSpPr>
            <a:xfrm>
              <a:off x="2038630" y="913941"/>
              <a:ext cx="1179810" cy="883798"/>
              <a:chOff x="-173475" y="0"/>
              <a:chExt cx="2218471" cy="1661858"/>
            </a:xfrm>
          </p:grpSpPr>
          <p:pic>
            <p:nvPicPr>
              <p:cNvPr id="26"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27"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25" name="Rectangle 24"/>
            <p:cNvSpPr/>
            <p:nvPr/>
          </p:nvSpPr>
          <p:spPr>
            <a:xfrm>
              <a:off x="3340235" y="913941"/>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007CA2"/>
                  </a:solidFill>
                  <a:uFill>
                    <a:solidFill>
                      <a:srgbClr val="4D4D4D"/>
                    </a:solidFill>
                  </a:uFill>
                </a:rPr>
                <a:t>Github</a:t>
              </a:r>
              <a:r>
                <a:rPr lang="en-US" sz="1600" dirty="0" smtClean="0">
                  <a:solidFill>
                    <a:srgbClr val="007CA2"/>
                  </a:solidFill>
                  <a:uFill>
                    <a:solidFill>
                      <a:srgbClr val="4D4D4D"/>
                    </a:solidFill>
                  </a:uFill>
                </a:rPr>
                <a:t> </a:t>
              </a:r>
              <a:r>
                <a:rPr lang="en-US" sz="1600" dirty="0">
                  <a:solidFill>
                    <a:srgbClr val="FFFFFF"/>
                  </a:solidFill>
                  <a:uFill>
                    <a:solidFill>
                      <a:srgbClr val="4D4D4D"/>
                    </a:solidFill>
                  </a:uFill>
                </a:rPr>
                <a:t>URL for </a:t>
              </a:r>
              <a:r>
                <a:rPr lang="en-US" sz="1600" dirty="0" err="1">
                  <a:solidFill>
                    <a:srgbClr val="F27C3A"/>
                  </a:solidFill>
                  <a:uFill>
                    <a:solidFill>
                      <a:srgbClr val="4D4D4D"/>
                    </a:solidFill>
                  </a:uFill>
                </a:rPr>
                <a:t>Config</a:t>
              </a:r>
              <a:r>
                <a:rPr lang="en-US" sz="1600" dirty="0">
                  <a:solidFill>
                    <a:srgbClr val="F27C3A"/>
                  </a:solidFill>
                  <a:uFill>
                    <a:solidFill>
                      <a:srgbClr val="4D4D4D"/>
                    </a:solidFill>
                  </a:uFill>
                </a:rPr>
                <a:t> </a:t>
              </a:r>
              <a:r>
                <a:rPr lang="en-US" sz="1600" dirty="0" smtClean="0">
                  <a:solidFill>
                    <a:srgbClr val="F27C3A"/>
                  </a:solidFill>
                  <a:uFill>
                    <a:solidFill>
                      <a:srgbClr val="4D4D4D"/>
                    </a:solidFill>
                  </a:uFill>
                </a:rPr>
                <a:t>Repo </a:t>
              </a:r>
              <a:r>
                <a:rPr lang="en-US" sz="1600" dirty="0">
                  <a:solidFill>
                    <a:srgbClr val="FFFFFF"/>
                  </a:solidFill>
                  <a:uFill>
                    <a:solidFill>
                      <a:srgbClr val="4D4D4D"/>
                    </a:solidFill>
                  </a:uFill>
                </a:rPr>
                <a:t>provided via Service Dashboard (post-provisioning</a:t>
              </a:r>
              <a:r>
                <a:rPr lang="en-US" sz="1600" dirty="0" smtClean="0">
                  <a:solidFill>
                    <a:srgbClr val="FFFFFF"/>
                  </a:solidFill>
                  <a:uFill>
                    <a:solidFill>
                      <a:srgbClr val="4D4D4D"/>
                    </a:solidFill>
                  </a:uFill>
                </a:rPr>
                <a:t>)</a:t>
              </a:r>
            </a:p>
          </p:txBody>
        </p:sp>
      </p:grpSp>
      <p:grpSp>
        <p:nvGrpSpPr>
          <p:cNvPr id="28" name="Group 27"/>
          <p:cNvGrpSpPr/>
          <p:nvPr/>
        </p:nvGrpSpPr>
        <p:grpSpPr>
          <a:xfrm>
            <a:off x="1879863" y="2249626"/>
            <a:ext cx="6848360" cy="890845"/>
            <a:chOff x="1933049" y="2143152"/>
            <a:chExt cx="6848360" cy="890845"/>
          </a:xfrm>
        </p:grpSpPr>
        <p:grpSp>
          <p:nvGrpSpPr>
            <p:cNvPr id="29" name="Group 666"/>
            <p:cNvGrpSpPr/>
            <p:nvPr/>
          </p:nvGrpSpPr>
          <p:grpSpPr>
            <a:xfrm>
              <a:off x="1933049" y="2143152"/>
              <a:ext cx="1407186" cy="890845"/>
              <a:chOff x="-387251" y="0"/>
              <a:chExt cx="2646024" cy="1675112"/>
            </a:xfrm>
          </p:grpSpPr>
          <p:pic>
            <p:nvPicPr>
              <p:cNvPr id="31"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32"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0" name="Rectangle 29"/>
            <p:cNvSpPr/>
            <p:nvPr/>
          </p:nvSpPr>
          <p:spPr>
            <a:xfrm>
              <a:off x="3340235" y="2177930"/>
              <a:ext cx="5441174" cy="584776"/>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a:t>
              </a:r>
              <a:r>
                <a:rPr lang="en-US" sz="1600" dirty="0">
                  <a:solidFill>
                    <a:srgbClr val="007CA2"/>
                  </a:solidFill>
                  <a:uFill>
                    <a:solidFill>
                      <a:srgbClr val="4D4D4D"/>
                    </a:solidFill>
                  </a:uFill>
                </a:rPr>
                <a:t>Registration</a:t>
              </a:r>
              <a:r>
                <a:rPr lang="en-US" sz="1600" dirty="0">
                  <a:solidFill>
                    <a:srgbClr val="FFFFFF"/>
                  </a:solidFill>
                  <a:uFill>
                    <a:solidFill>
                      <a:srgbClr val="4D4D4D"/>
                    </a:solidFill>
                  </a:uFill>
                </a:rPr>
                <a:t> and </a:t>
              </a:r>
              <a:r>
                <a:rPr lang="en-US" sz="1600" dirty="0">
                  <a:solidFill>
                    <a:srgbClr val="F27C3A"/>
                  </a:solidFill>
                  <a:uFill>
                    <a:solidFill>
                      <a:srgbClr val="4D4D4D"/>
                    </a:solidFill>
                  </a:uFill>
                </a:rPr>
                <a:t>Discovery</a:t>
              </a:r>
              <a:r>
                <a:rPr lang="en-US" sz="1600" dirty="0">
                  <a:solidFill>
                    <a:srgbClr val="FFFFFF"/>
                  </a:solidFill>
                  <a:uFill>
                    <a:solidFill>
                      <a:srgbClr val="4D4D4D"/>
                    </a:solidFill>
                  </a:uFill>
                </a:rPr>
                <a:t> via Netflix OSS </a:t>
              </a:r>
              <a:r>
                <a:rPr lang="en-US" sz="1600" dirty="0" smtClean="0">
                  <a:solidFill>
                    <a:srgbClr val="FFFFFF"/>
                  </a:solidFill>
                  <a:uFill>
                    <a:solidFill>
                      <a:srgbClr val="4D4D4D"/>
                    </a:solidFill>
                  </a:uFill>
                </a:rPr>
                <a:t>Eureka</a:t>
              </a:r>
            </a:p>
          </p:txBody>
        </p:sp>
      </p:grpSp>
      <p:grpSp>
        <p:nvGrpSpPr>
          <p:cNvPr id="33" name="Group 32"/>
          <p:cNvGrpSpPr/>
          <p:nvPr/>
        </p:nvGrpSpPr>
        <p:grpSpPr>
          <a:xfrm>
            <a:off x="1570535" y="3467161"/>
            <a:ext cx="7153490" cy="1106288"/>
            <a:chOff x="1623721" y="3360687"/>
            <a:chExt cx="7153490" cy="1106288"/>
          </a:xfrm>
        </p:grpSpPr>
        <p:grpSp>
          <p:nvGrpSpPr>
            <p:cNvPr id="34" name="Group 669"/>
            <p:cNvGrpSpPr/>
            <p:nvPr/>
          </p:nvGrpSpPr>
          <p:grpSpPr>
            <a:xfrm>
              <a:off x="1623721" y="3360687"/>
              <a:ext cx="2052320" cy="1106288"/>
              <a:chOff x="-698067" y="0"/>
              <a:chExt cx="3859108" cy="2080224"/>
            </a:xfrm>
          </p:grpSpPr>
          <p:pic>
            <p:nvPicPr>
              <p:cNvPr id="36"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37"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5" name="Rectangle 34"/>
            <p:cNvSpPr/>
            <p:nvPr/>
          </p:nvSpPr>
          <p:spPr>
            <a:xfrm>
              <a:off x="3336037" y="3451312"/>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27C3A"/>
                  </a:solidFill>
                  <a:uFill>
                    <a:solidFill>
                      <a:srgbClr val="4D4D4D"/>
                    </a:solidFill>
                  </a:uFill>
                </a:rPr>
                <a:t>Hystrix</a:t>
              </a:r>
              <a:r>
                <a:rPr lang="en-US" sz="1600" dirty="0">
                  <a:solidFill>
                    <a:srgbClr val="F27C3A"/>
                  </a:solidFill>
                  <a:uFill>
                    <a:solidFill>
                      <a:srgbClr val="4D4D4D"/>
                    </a:solidFill>
                  </a:uFill>
                </a:rPr>
                <a:t> </a:t>
              </a:r>
              <a:r>
                <a:rPr lang="en-US" sz="1600" dirty="0">
                  <a:solidFill>
                    <a:srgbClr val="FFFFFF"/>
                  </a:solidFill>
                  <a:uFill>
                    <a:solidFill>
                      <a:srgbClr val="4D4D4D"/>
                    </a:solidFill>
                  </a:uFill>
                </a:rPr>
                <a:t>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chemeClr val="accent5"/>
                  </a:solidFill>
                  <a:uFill>
                    <a:solidFill>
                      <a:srgbClr val="4D4D4D"/>
                    </a:solidFill>
                  </a:uFill>
                </a:rPr>
                <a:t>RabbitMQ</a:t>
              </a:r>
              <a:r>
                <a:rPr lang="en-US" sz="1600" dirty="0">
                  <a:solidFill>
                    <a:srgbClr val="FFFFFF"/>
                  </a:solidFill>
                  <a:uFill>
                    <a:solidFill>
                      <a:srgbClr val="4D4D4D"/>
                    </a:solidFill>
                  </a:uFill>
                </a:rPr>
                <a:t>)</a:t>
              </a:r>
            </a:p>
          </p:txBody>
        </p:sp>
      </p:grpSp>
      <p:grpSp>
        <p:nvGrpSpPr>
          <p:cNvPr id="38" name="Group 37"/>
          <p:cNvGrpSpPr/>
          <p:nvPr/>
        </p:nvGrpSpPr>
        <p:grpSpPr>
          <a:xfrm>
            <a:off x="2955704" y="1690752"/>
            <a:ext cx="3232593" cy="1761996"/>
            <a:chOff x="-3481162" y="551142"/>
            <a:chExt cx="3232593" cy="1761996"/>
          </a:xfrm>
        </p:grpSpPr>
        <p:pic>
          <p:nvPicPr>
            <p:cNvPr id="39"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162" y="551142"/>
              <a:ext cx="1622951" cy="1622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40" name="Group 39"/>
            <p:cNvGrpSpPr/>
            <p:nvPr/>
          </p:nvGrpSpPr>
          <p:grpSpPr>
            <a:xfrm>
              <a:off x="-1501332" y="556030"/>
              <a:ext cx="1252763" cy="1757108"/>
              <a:chOff x="315553" y="1766452"/>
              <a:chExt cx="1252763" cy="1757108"/>
            </a:xfrm>
          </p:grpSpPr>
          <p:sp>
            <p:nvSpPr>
              <p:cNvPr id="41"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pic>
        <p:nvPicPr>
          <p:cNvPr id="43"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7124" y="3557786"/>
            <a:ext cx="919436" cy="91943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2627288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par>
                                <p:cTn id="13" presetID="1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left)">
                                      <p:cBhvr>
                                        <p:cTn id="16" dur="500"/>
                                        <p:tgtEl>
                                          <p:spTgt spid="43"/>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ppt_x</p:attrName>
                                        </p:attrNameLst>
                                      </p:cBhvr>
                                      <p:tavLst>
                                        <p:tav tm="0">
                                          <p:val>
                                            <p:strVal val="#ppt_x-#ppt_w*1.125000"/>
                                          </p:val>
                                        </p:tav>
                                        <p:tav tm="100000">
                                          <p:val>
                                            <p:strVal val="#ppt_x"/>
                                          </p:val>
                                        </p:tav>
                                      </p:tavLst>
                                    </p:anim>
                                    <p:animEffect transition="in" filter="wipe(righ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r>
              <a:rPr lang="en-US" sz="2800" dirty="0" smtClean="0">
                <a:solidFill>
                  <a:srgbClr val="2C95DD"/>
                </a:solidFill>
              </a:rPr>
              <a:t>It Takes a Platform</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441432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b="1" dirty="0">
              <a:solidFill>
                <a:schemeClr val="accent1"/>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Build – http://</a:t>
            </a:r>
            <a:r>
              <a:rPr lang="en-US" sz="3200" dirty="0" err="1" smtClean="0">
                <a:solidFill>
                  <a:srgbClr val="2C95DD"/>
                </a:solidFill>
              </a:rPr>
              <a:t>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0" y="-9442"/>
            <a:ext cx="9144000" cy="4648034"/>
          </a:xfrm>
          <a:prstGeom prst="rect">
            <a:avLst/>
          </a:prstGeom>
          <a:ln w="12700">
            <a:miter lim="400000"/>
          </a:ln>
          <a:effectLst>
            <a:outerShdw blurRad="38100" dist="20000" dir="5400000" rotWithShape="0">
              <a:srgbClr val="000000"/>
            </a:outerShdw>
          </a:effectLst>
        </p:spPr>
      </p:pic>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rgbClr val="2C95DD"/>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smtClean="0">
                <a:solidFill>
                  <a:srgbClr val="2C95DD"/>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78848</TotalTime>
  <Words>1740</Words>
  <Application>Microsoft Macintosh PowerPoint</Application>
  <PresentationFormat>On-screen Show (16:9)</PresentationFormat>
  <Paragraphs>376</Paragraphs>
  <Slides>38</Slides>
  <Notes>34</Notes>
  <HiddenSlides>2</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Pivotal_interim_040113_template_</vt:lpstr>
      <vt:lpstr>Custom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12-Factor Applications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352</cp:revision>
  <dcterms:modified xsi:type="dcterms:W3CDTF">2016-01-20T16:22:16Z</dcterms:modified>
</cp:coreProperties>
</file>